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7" d="100"/>
          <a:sy n="97" d="100"/>
        </p:scale>
        <p:origin x="67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7E597-5583-44A0-AEA0-08BDABC180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021E5B4-F10C-4342-B201-49929DF5E5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553868-EF46-41DD-84DA-67E8A1A25E14}"/>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5" name="Footer Placeholder 4">
            <a:extLst>
              <a:ext uri="{FF2B5EF4-FFF2-40B4-BE49-F238E27FC236}">
                <a16:creationId xmlns:a16="http://schemas.microsoft.com/office/drawing/2014/main" id="{0CC838FE-6551-4D01-B385-7B6C0D9B4C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48E9D8-5431-4129-BE18-68BEC73470AA}"/>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2556737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302EF-7FA5-4F52-B725-178721049F2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0C769A-6174-441B-B629-6771BEFE186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35490E-1CB8-4BD0-96F8-906A11879F0A}"/>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5" name="Footer Placeholder 4">
            <a:extLst>
              <a:ext uri="{FF2B5EF4-FFF2-40B4-BE49-F238E27FC236}">
                <a16:creationId xmlns:a16="http://schemas.microsoft.com/office/drawing/2014/main" id="{E6D42DA2-D3FA-4618-90B7-503AC5367E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D30A39-CEDC-4543-97E6-A1CAFF366D40}"/>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42160742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7A9C9C-0A81-4F7D-905E-A00FD7A30C4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2DAFD5-4F92-4E4D-85C4-03651A07C9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9DD852-6B21-44D2-8678-9E5FBA24BD9F}"/>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5" name="Footer Placeholder 4">
            <a:extLst>
              <a:ext uri="{FF2B5EF4-FFF2-40B4-BE49-F238E27FC236}">
                <a16:creationId xmlns:a16="http://schemas.microsoft.com/office/drawing/2014/main" id="{40488C57-C1DB-4CC2-ADE8-0886728E83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C2A890-5600-4B7F-B2AC-16D2C147BF9A}"/>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2078513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B3F11-2ECE-47CA-8141-8079589433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F8EA7C-B5E1-4411-83DE-00B5ECFC19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453FFC-F579-484D-8F7C-55053CFA2466}"/>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5" name="Footer Placeholder 4">
            <a:extLst>
              <a:ext uri="{FF2B5EF4-FFF2-40B4-BE49-F238E27FC236}">
                <a16:creationId xmlns:a16="http://schemas.microsoft.com/office/drawing/2014/main" id="{0E93A646-4B5E-4B9D-B8B5-F37D280809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7F4B30-609D-45A7-A28E-134A0F6EB0D3}"/>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50663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D07FD-7A32-4F73-96F6-00C77B4286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C31B31-C9D0-49E5-9371-74CEE9E350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9AD404-7A61-47BD-80B0-D2F573CE8260}"/>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5" name="Footer Placeholder 4">
            <a:extLst>
              <a:ext uri="{FF2B5EF4-FFF2-40B4-BE49-F238E27FC236}">
                <a16:creationId xmlns:a16="http://schemas.microsoft.com/office/drawing/2014/main" id="{CC27FC25-C13A-41CE-9EF5-856103852B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99D463-3D44-4672-B452-37FCA515F8E2}"/>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594391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215C9-600E-41E7-A422-74474A4E38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7E0B61-6D75-4AC6-B06B-68321BE653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6E2019-6774-433C-B69A-8E5A949C2F0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60CAA9-C6FF-44CD-9BCB-9CCA60606196}"/>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6" name="Footer Placeholder 5">
            <a:extLst>
              <a:ext uri="{FF2B5EF4-FFF2-40B4-BE49-F238E27FC236}">
                <a16:creationId xmlns:a16="http://schemas.microsoft.com/office/drawing/2014/main" id="{09270287-3161-4BFA-B120-85EF021ED6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B9E04-AF02-452E-93C0-F4472B1583B9}"/>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3322717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CB88E-7CFC-4905-906B-274533693D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369DC28-94B0-4D35-BC40-00A0A74E9E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22277B-5A95-463F-A16F-BBB363A649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9F6561-8770-4684-B4F1-CBF5F67C87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5B4B84-CA13-4CEA-A15A-157F8D092F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864F3F6-49BF-4344-B583-671203D1E6F1}"/>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8" name="Footer Placeholder 7">
            <a:extLst>
              <a:ext uri="{FF2B5EF4-FFF2-40B4-BE49-F238E27FC236}">
                <a16:creationId xmlns:a16="http://schemas.microsoft.com/office/drawing/2014/main" id="{567A1B68-4297-4985-A03F-027300E447B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23FA9B-FE55-4EA8-835A-8D4F18A31A0A}"/>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1535748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0C63D-E297-4B97-9A9E-3496A74544D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52F8357-8913-411E-B860-7F5ECA8EE1BD}"/>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4" name="Footer Placeholder 3">
            <a:extLst>
              <a:ext uri="{FF2B5EF4-FFF2-40B4-BE49-F238E27FC236}">
                <a16:creationId xmlns:a16="http://schemas.microsoft.com/office/drawing/2014/main" id="{D872D9A6-2CAF-413D-9B89-010FF20881E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632FF45-A25D-4C14-8AFD-74B66662BEEF}"/>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7511868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CCA401-025D-435E-9AC9-1F42CA47C729}"/>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3" name="Footer Placeholder 2">
            <a:extLst>
              <a:ext uri="{FF2B5EF4-FFF2-40B4-BE49-F238E27FC236}">
                <a16:creationId xmlns:a16="http://schemas.microsoft.com/office/drawing/2014/main" id="{C1F44FC5-3C4B-4B01-8AB9-BEF4666067A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13EC91-0052-4589-8B26-590BF1712587}"/>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2767315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9E9F1-78E7-4474-8A32-D77AB73913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152BC1-D2B5-49DA-8F14-276A0A94D9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620AF1-AB05-4147-9707-456772C29D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0BE10B-3DF6-482F-940A-63AAF20A56C3}"/>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6" name="Footer Placeholder 5">
            <a:extLst>
              <a:ext uri="{FF2B5EF4-FFF2-40B4-BE49-F238E27FC236}">
                <a16:creationId xmlns:a16="http://schemas.microsoft.com/office/drawing/2014/main" id="{F3087C93-7356-4B61-AB20-35FB672B68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A2AEBD-E49C-4655-91A9-74519E1C076A}"/>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1313419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B0087-D595-479C-AB09-4083A61F1B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957449-7FCE-4158-9A20-D00DF16248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3386C23-4574-4577-8A8B-9D63A7A9AA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85CA72-D119-44F7-8CB9-BA69851E8743}"/>
              </a:ext>
            </a:extLst>
          </p:cNvPr>
          <p:cNvSpPr>
            <a:spLocks noGrp="1"/>
          </p:cNvSpPr>
          <p:nvPr>
            <p:ph type="dt" sz="half" idx="10"/>
          </p:nvPr>
        </p:nvSpPr>
        <p:spPr/>
        <p:txBody>
          <a:bodyPr/>
          <a:lstStyle/>
          <a:p>
            <a:fld id="{A775B13E-592A-44A7-81AA-BF8055201FAC}" type="datetimeFigureOut">
              <a:rPr lang="en-US" smtClean="0"/>
              <a:t>7/12/2020</a:t>
            </a:fld>
            <a:endParaRPr lang="en-US"/>
          </a:p>
        </p:txBody>
      </p:sp>
      <p:sp>
        <p:nvSpPr>
          <p:cNvPr id="6" name="Footer Placeholder 5">
            <a:extLst>
              <a:ext uri="{FF2B5EF4-FFF2-40B4-BE49-F238E27FC236}">
                <a16:creationId xmlns:a16="http://schemas.microsoft.com/office/drawing/2014/main" id="{40D1F827-1BD3-4882-AB3E-71A26C6D9E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118FC3-EA13-4CE7-82D9-B5ACF096FE87}"/>
              </a:ext>
            </a:extLst>
          </p:cNvPr>
          <p:cNvSpPr>
            <a:spLocks noGrp="1"/>
          </p:cNvSpPr>
          <p:nvPr>
            <p:ph type="sldNum" sz="quarter" idx="12"/>
          </p:nvPr>
        </p:nvSpPr>
        <p:spPr/>
        <p:txBody>
          <a:bodyPr/>
          <a:lstStyle/>
          <a:p>
            <a:fld id="{C9BBC53A-69CB-4FCC-8520-7BD9C724EE68}" type="slidenum">
              <a:rPr lang="en-US" smtClean="0"/>
              <a:t>‹#›</a:t>
            </a:fld>
            <a:endParaRPr lang="en-US"/>
          </a:p>
        </p:txBody>
      </p:sp>
    </p:spTree>
    <p:extLst>
      <p:ext uri="{BB962C8B-B14F-4D97-AF65-F5344CB8AC3E}">
        <p14:creationId xmlns:p14="http://schemas.microsoft.com/office/powerpoint/2010/main" val="55187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B51F26-721E-4090-8639-9274F4C026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1066E72-D467-4A30-9928-C7822B7C752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8948BD-C30E-408F-A24A-AF6CB2D63A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75B13E-592A-44A7-81AA-BF8055201FAC}" type="datetimeFigureOut">
              <a:rPr lang="en-US" smtClean="0"/>
              <a:t>7/12/2020</a:t>
            </a:fld>
            <a:endParaRPr lang="en-US"/>
          </a:p>
        </p:txBody>
      </p:sp>
      <p:sp>
        <p:nvSpPr>
          <p:cNvPr id="5" name="Footer Placeholder 4">
            <a:extLst>
              <a:ext uri="{FF2B5EF4-FFF2-40B4-BE49-F238E27FC236}">
                <a16:creationId xmlns:a16="http://schemas.microsoft.com/office/drawing/2014/main" id="{D22E91AF-9F13-47D8-A51E-9BB1513A47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9B79E9-9B6F-4B60-BD71-E7963B94DB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BBC53A-69CB-4FCC-8520-7BD9C724EE68}" type="slidenum">
              <a:rPr lang="en-US" smtClean="0"/>
              <a:t>‹#›</a:t>
            </a:fld>
            <a:endParaRPr lang="en-US"/>
          </a:p>
        </p:txBody>
      </p:sp>
      <p:sp>
        <p:nvSpPr>
          <p:cNvPr id="7" name="MSIPCMContentMarking" descr="{&quot;HashCode&quot;:1717239724,&quot;Placement&quot;:&quot;Footer&quot;,&quot;Top&quot;:519.343,&quot;Left&quot;:350.348572,&quot;SlideWidth&quot;:960,&quot;SlideHeight&quot;:540}">
            <a:extLst>
              <a:ext uri="{FF2B5EF4-FFF2-40B4-BE49-F238E27FC236}">
                <a16:creationId xmlns:a16="http://schemas.microsoft.com/office/drawing/2014/main" id="{E5F9E1FF-26E9-44F5-ACB6-F6E9BD597C5A}"/>
              </a:ext>
            </a:extLst>
          </p:cNvPr>
          <p:cNvSpPr txBox="1"/>
          <p:nvPr userDrawn="1"/>
        </p:nvSpPr>
        <p:spPr>
          <a:xfrm>
            <a:off x="4449427" y="6595656"/>
            <a:ext cx="3293146" cy="262344"/>
          </a:xfrm>
          <a:prstGeom prst="rect">
            <a:avLst/>
          </a:prstGeom>
          <a:noFill/>
        </p:spPr>
        <p:txBody>
          <a:bodyPr vert="horz" wrap="square" lIns="0" tIns="0" rIns="0" bIns="0" rtlCol="0" anchor="ctr" anchorCtr="1">
            <a:spAutoFit/>
          </a:bodyPr>
          <a:lstStyle/>
          <a:p>
            <a:pPr algn="ctr">
              <a:spcBef>
                <a:spcPts val="0"/>
              </a:spcBef>
              <a:spcAft>
                <a:spcPts val="0"/>
              </a:spcAft>
            </a:pPr>
            <a:r>
              <a:rPr lang="en-US" sz="1000">
                <a:solidFill>
                  <a:srgbClr val="000000"/>
                </a:solidFill>
                <a:latin typeface="Calibri" panose="020F0502020204030204" pitchFamily="34" charset="0"/>
              </a:rPr>
              <a:t>ENTEGRIS PROPRIETARY AND CONFIDENTIAL – INTERNAL</a:t>
            </a:r>
          </a:p>
        </p:txBody>
      </p:sp>
    </p:spTree>
    <p:extLst>
      <p:ext uri="{BB962C8B-B14F-4D97-AF65-F5344CB8AC3E}">
        <p14:creationId xmlns:p14="http://schemas.microsoft.com/office/powerpoint/2010/main" val="27406375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walking down the street&#10;&#10;Description automatically generated">
            <a:extLst>
              <a:ext uri="{FF2B5EF4-FFF2-40B4-BE49-F238E27FC236}">
                <a16:creationId xmlns:a16="http://schemas.microsoft.com/office/drawing/2014/main" id="{4702178C-1FA8-4CE3-B84A-19AA79ED4737}"/>
              </a:ext>
            </a:extLst>
          </p:cNvPr>
          <p:cNvPicPr>
            <a:picLocks noChangeAspect="1"/>
          </p:cNvPicPr>
          <p:nvPr/>
        </p:nvPicPr>
        <p:blipFill rotWithShape="1">
          <a:blip r:embed="rId2"/>
          <a:srcRect r="18471" b="-1"/>
          <a:stretch/>
        </p:blipFill>
        <p:spPr>
          <a:xfrm>
            <a:off x="3523488" y="10"/>
            <a:ext cx="8668512" cy="6857990"/>
          </a:xfrm>
          <a:prstGeom prst="rect">
            <a:avLst/>
          </a:prstGeom>
        </p:spPr>
      </p:pic>
      <p:sp>
        <p:nvSpPr>
          <p:cNvPr id="21" name="Rectangle 2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E89F5BD-80F5-42BC-A006-EF5540559459}"/>
              </a:ext>
            </a:extLst>
          </p:cNvPr>
          <p:cNvSpPr>
            <a:spLocks noGrp="1"/>
          </p:cNvSpPr>
          <p:nvPr>
            <p:ph type="ctrTitle"/>
          </p:nvPr>
        </p:nvSpPr>
        <p:spPr>
          <a:xfrm>
            <a:off x="477980" y="1506135"/>
            <a:ext cx="4023360" cy="2306637"/>
          </a:xfrm>
        </p:spPr>
        <p:txBody>
          <a:bodyPr anchor="b">
            <a:normAutofit/>
          </a:bodyPr>
          <a:lstStyle/>
          <a:p>
            <a:pPr algn="l"/>
            <a:r>
              <a:rPr lang="en-US" sz="4800" dirty="0"/>
              <a:t>Improving Boston’s Bike Infrastructure</a:t>
            </a:r>
          </a:p>
        </p:txBody>
      </p:sp>
      <p:sp>
        <p:nvSpPr>
          <p:cNvPr id="3" name="Subtitle 2">
            <a:extLst>
              <a:ext uri="{FF2B5EF4-FFF2-40B4-BE49-F238E27FC236}">
                <a16:creationId xmlns:a16="http://schemas.microsoft.com/office/drawing/2014/main" id="{B41C1DAC-4575-4685-9B53-6FA42B13A764}"/>
              </a:ext>
            </a:extLst>
          </p:cNvPr>
          <p:cNvSpPr>
            <a:spLocks noGrp="1"/>
          </p:cNvSpPr>
          <p:nvPr>
            <p:ph type="subTitle" idx="1"/>
          </p:nvPr>
        </p:nvSpPr>
        <p:spPr>
          <a:xfrm>
            <a:off x="477980" y="4872922"/>
            <a:ext cx="4023359" cy="1208141"/>
          </a:xfrm>
        </p:spPr>
        <p:txBody>
          <a:bodyPr>
            <a:normAutofit/>
          </a:bodyPr>
          <a:lstStyle/>
          <a:p>
            <a:pPr algn="l"/>
            <a:r>
              <a:rPr lang="en-US" sz="2000" dirty="0"/>
              <a:t>By: </a:t>
            </a:r>
          </a:p>
          <a:p>
            <a:pPr algn="l"/>
            <a:r>
              <a:rPr lang="en-US" sz="2000" dirty="0"/>
              <a:t>Rami Subramaniam</a:t>
            </a:r>
          </a:p>
        </p:txBody>
      </p:sp>
      <p:sp>
        <p:nvSpPr>
          <p:cNvPr id="23" name="Rectangle 2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5" name="Rectangle 2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4725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EC1B692-389F-4A20-88C4-F1A22BA7A402}"/>
              </a:ext>
            </a:extLst>
          </p:cNvPr>
          <p:cNvPicPr>
            <a:picLocks noChangeAspect="1"/>
          </p:cNvPicPr>
          <p:nvPr/>
        </p:nvPicPr>
        <p:blipFill rotWithShape="1">
          <a:blip r:embed="rId2">
            <a:alphaModFix/>
          </a:blip>
          <a:srcRect l="25409" r="25408" b="-1"/>
          <a:stretch/>
        </p:blipFill>
        <p:spPr>
          <a:xfrm>
            <a:off x="5797543" y="10"/>
            <a:ext cx="6394152" cy="6857990"/>
          </a:xfrm>
          <a:prstGeom prst="rect">
            <a:avLst/>
          </a:prstGeom>
        </p:spPr>
      </p:pic>
      <p:pic>
        <p:nvPicPr>
          <p:cNvPr id="48" name="Picture 47">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3" name="Content Placeholder 2">
            <a:extLst>
              <a:ext uri="{FF2B5EF4-FFF2-40B4-BE49-F238E27FC236}">
                <a16:creationId xmlns:a16="http://schemas.microsoft.com/office/drawing/2014/main" id="{FEF2F55E-844A-4EF3-8F07-A82C4330874F}"/>
              </a:ext>
            </a:extLst>
          </p:cNvPr>
          <p:cNvSpPr>
            <a:spLocks noGrp="1"/>
          </p:cNvSpPr>
          <p:nvPr>
            <p:ph idx="1"/>
          </p:nvPr>
        </p:nvSpPr>
        <p:spPr>
          <a:xfrm>
            <a:off x="545369" y="1153026"/>
            <a:ext cx="5251869" cy="2208382"/>
          </a:xfrm>
        </p:spPr>
        <p:txBody>
          <a:bodyPr anchor="ctr">
            <a:normAutofit/>
          </a:bodyPr>
          <a:lstStyle/>
          <a:p>
            <a:r>
              <a:rPr lang="en-US" sz="2000" dirty="0">
                <a:solidFill>
                  <a:srgbClr val="000000"/>
                </a:solidFill>
              </a:rPr>
              <a:t>Improving bike infrastructure is a big benefit to city</a:t>
            </a:r>
          </a:p>
          <a:p>
            <a:r>
              <a:rPr lang="en-US" sz="2000" dirty="0">
                <a:solidFill>
                  <a:srgbClr val="000000"/>
                </a:solidFill>
              </a:rPr>
              <a:t>City has plans to build 250 miles by 2043</a:t>
            </a:r>
          </a:p>
          <a:p>
            <a:r>
              <a:rPr lang="en-US" sz="2000" dirty="0">
                <a:solidFill>
                  <a:srgbClr val="000000"/>
                </a:solidFill>
              </a:rPr>
              <a:t>Median cost to build standard bike lane: $90,000/mile. </a:t>
            </a:r>
          </a:p>
        </p:txBody>
      </p:sp>
      <p:sp>
        <p:nvSpPr>
          <p:cNvPr id="29" name="Content Placeholder 2">
            <a:extLst>
              <a:ext uri="{FF2B5EF4-FFF2-40B4-BE49-F238E27FC236}">
                <a16:creationId xmlns:a16="http://schemas.microsoft.com/office/drawing/2014/main" id="{9592F36C-3E28-445B-8F6B-53901CE1A7C2}"/>
              </a:ext>
            </a:extLst>
          </p:cNvPr>
          <p:cNvSpPr txBox="1">
            <a:spLocks/>
          </p:cNvSpPr>
          <p:nvPr/>
        </p:nvSpPr>
        <p:spPr>
          <a:xfrm>
            <a:off x="327020" y="272536"/>
            <a:ext cx="4285129" cy="88049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000000"/>
                </a:solidFill>
              </a:rPr>
              <a:t>Background</a:t>
            </a:r>
          </a:p>
        </p:txBody>
      </p:sp>
    </p:spTree>
    <p:extLst>
      <p:ext uri="{BB962C8B-B14F-4D97-AF65-F5344CB8AC3E}">
        <p14:creationId xmlns:p14="http://schemas.microsoft.com/office/powerpoint/2010/main" val="8941386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8" name="Picture 47">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3" name="Content Placeholder 2">
            <a:extLst>
              <a:ext uri="{FF2B5EF4-FFF2-40B4-BE49-F238E27FC236}">
                <a16:creationId xmlns:a16="http://schemas.microsoft.com/office/drawing/2014/main" id="{FEF2F55E-844A-4EF3-8F07-A82C4330874F}"/>
              </a:ext>
            </a:extLst>
          </p:cNvPr>
          <p:cNvSpPr>
            <a:spLocks noGrp="1"/>
          </p:cNvSpPr>
          <p:nvPr>
            <p:ph idx="1"/>
          </p:nvPr>
        </p:nvSpPr>
        <p:spPr>
          <a:xfrm>
            <a:off x="1334453" y="721973"/>
            <a:ext cx="3274828" cy="880490"/>
          </a:xfrm>
        </p:spPr>
        <p:txBody>
          <a:bodyPr anchor="ctr">
            <a:normAutofit/>
          </a:bodyPr>
          <a:lstStyle/>
          <a:p>
            <a:pPr marL="0" indent="0" algn="ctr">
              <a:buNone/>
            </a:pPr>
            <a:r>
              <a:rPr lang="en-US" sz="2000" dirty="0">
                <a:solidFill>
                  <a:srgbClr val="000000"/>
                </a:solidFill>
              </a:rPr>
              <a:t>Mass Ave is a very busy street in Boston</a:t>
            </a:r>
          </a:p>
        </p:txBody>
      </p:sp>
      <p:pic>
        <p:nvPicPr>
          <p:cNvPr id="4" name="Picture 3">
            <a:extLst>
              <a:ext uri="{FF2B5EF4-FFF2-40B4-BE49-F238E27FC236}">
                <a16:creationId xmlns:a16="http://schemas.microsoft.com/office/drawing/2014/main" id="{90CE9F4E-9147-493A-BBD5-F155EE741E1B}"/>
              </a:ext>
            </a:extLst>
          </p:cNvPr>
          <p:cNvPicPr>
            <a:picLocks noChangeAspect="1"/>
          </p:cNvPicPr>
          <p:nvPr/>
        </p:nvPicPr>
        <p:blipFill>
          <a:blip r:embed="rId3"/>
          <a:stretch>
            <a:fillRect/>
          </a:stretch>
        </p:blipFill>
        <p:spPr>
          <a:xfrm>
            <a:off x="61482" y="1602463"/>
            <a:ext cx="5800299" cy="3906415"/>
          </a:xfrm>
          <a:prstGeom prst="rect">
            <a:avLst/>
          </a:prstGeom>
        </p:spPr>
      </p:pic>
      <p:pic>
        <p:nvPicPr>
          <p:cNvPr id="5" name="Picture 4">
            <a:extLst>
              <a:ext uri="{FF2B5EF4-FFF2-40B4-BE49-F238E27FC236}">
                <a16:creationId xmlns:a16="http://schemas.microsoft.com/office/drawing/2014/main" id="{731DD55B-1049-48E5-9F69-81169A1F0D0B}"/>
              </a:ext>
            </a:extLst>
          </p:cNvPr>
          <p:cNvPicPr>
            <a:picLocks noChangeAspect="1"/>
          </p:cNvPicPr>
          <p:nvPr/>
        </p:nvPicPr>
        <p:blipFill>
          <a:blip r:embed="rId4"/>
          <a:stretch>
            <a:fillRect/>
          </a:stretch>
        </p:blipFill>
        <p:spPr>
          <a:xfrm>
            <a:off x="6096000" y="1602463"/>
            <a:ext cx="6087746" cy="3896201"/>
          </a:xfrm>
          <a:prstGeom prst="rect">
            <a:avLst/>
          </a:prstGeom>
        </p:spPr>
      </p:pic>
      <p:sp>
        <p:nvSpPr>
          <p:cNvPr id="10" name="Content Placeholder 2">
            <a:extLst>
              <a:ext uri="{FF2B5EF4-FFF2-40B4-BE49-F238E27FC236}">
                <a16:creationId xmlns:a16="http://schemas.microsoft.com/office/drawing/2014/main" id="{2E412C06-86C2-4226-AB97-1019C941D315}"/>
              </a:ext>
            </a:extLst>
          </p:cNvPr>
          <p:cNvSpPr txBox="1">
            <a:spLocks/>
          </p:cNvSpPr>
          <p:nvPr/>
        </p:nvSpPr>
        <p:spPr>
          <a:xfrm>
            <a:off x="6939365" y="721973"/>
            <a:ext cx="4175051" cy="88049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solidFill>
                  <a:srgbClr val="000000"/>
                </a:solidFill>
              </a:rPr>
              <a:t>Much calmer local street which runs directly parallel to Mass Ave</a:t>
            </a:r>
          </a:p>
        </p:txBody>
      </p:sp>
      <p:sp>
        <p:nvSpPr>
          <p:cNvPr id="12" name="Content Placeholder 2">
            <a:extLst>
              <a:ext uri="{FF2B5EF4-FFF2-40B4-BE49-F238E27FC236}">
                <a16:creationId xmlns:a16="http://schemas.microsoft.com/office/drawing/2014/main" id="{63BDA7E8-BE19-48CB-A380-B5F6C1EB1F14}"/>
              </a:ext>
            </a:extLst>
          </p:cNvPr>
          <p:cNvSpPr txBox="1">
            <a:spLocks/>
          </p:cNvSpPr>
          <p:nvPr/>
        </p:nvSpPr>
        <p:spPr>
          <a:xfrm>
            <a:off x="0" y="150527"/>
            <a:ext cx="4285129" cy="70591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000000"/>
                </a:solidFill>
              </a:rPr>
              <a:t>Is there a better way?</a:t>
            </a:r>
          </a:p>
        </p:txBody>
      </p:sp>
      <p:sp>
        <p:nvSpPr>
          <p:cNvPr id="13" name="Content Placeholder 2">
            <a:extLst>
              <a:ext uri="{FF2B5EF4-FFF2-40B4-BE49-F238E27FC236}">
                <a16:creationId xmlns:a16="http://schemas.microsoft.com/office/drawing/2014/main" id="{ED9EB402-4F2D-4C7A-BF2E-42262D6D5593}"/>
              </a:ext>
            </a:extLst>
          </p:cNvPr>
          <p:cNvSpPr txBox="1">
            <a:spLocks/>
          </p:cNvSpPr>
          <p:nvPr/>
        </p:nvSpPr>
        <p:spPr>
          <a:xfrm>
            <a:off x="467902" y="5638800"/>
            <a:ext cx="9967016" cy="1219199"/>
          </a:xfrm>
          <a:prstGeom prst="rect">
            <a:avLst/>
          </a:prstGeom>
        </p:spPr>
        <p:txBody>
          <a:bodyPr vert="horz" lIns="91440" tIns="45720" rIns="91440" bIns="45720" rtlCol="0" anchor="ctr">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rgbClr val="000000"/>
                </a:solidFill>
              </a:rPr>
              <a:t>Spoken-</a:t>
            </a:r>
          </a:p>
          <a:p>
            <a:r>
              <a:rPr lang="en-US" sz="2000" dirty="0">
                <a:solidFill>
                  <a:srgbClr val="000000"/>
                </a:solidFill>
              </a:rPr>
              <a:t>Instead of throwing money to just add bike lanes, the city would be much better off if we focus on roads and bike lane types which entice more bikers to actually use them</a:t>
            </a:r>
          </a:p>
          <a:p>
            <a:r>
              <a:rPr lang="en-US" sz="2000" dirty="0">
                <a:solidFill>
                  <a:srgbClr val="000000"/>
                </a:solidFill>
              </a:rPr>
              <a:t>1 mile of strategically placed safe bike lane is way more effective than 5 miles of a poorly designed bike lane</a:t>
            </a:r>
          </a:p>
        </p:txBody>
      </p:sp>
    </p:spTree>
    <p:extLst>
      <p:ext uri="{BB962C8B-B14F-4D97-AF65-F5344CB8AC3E}">
        <p14:creationId xmlns:p14="http://schemas.microsoft.com/office/powerpoint/2010/main" val="4208890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F2F55E-844A-4EF3-8F07-A82C4330874F}"/>
              </a:ext>
            </a:extLst>
          </p:cNvPr>
          <p:cNvSpPr>
            <a:spLocks noGrp="1"/>
          </p:cNvSpPr>
          <p:nvPr>
            <p:ph idx="1"/>
          </p:nvPr>
        </p:nvSpPr>
        <p:spPr>
          <a:xfrm>
            <a:off x="481025" y="2816162"/>
            <a:ext cx="4595071" cy="3628495"/>
          </a:xfrm>
        </p:spPr>
        <p:txBody>
          <a:bodyPr>
            <a:normAutofit/>
          </a:bodyPr>
          <a:lstStyle/>
          <a:p>
            <a:pPr marL="0" indent="0">
              <a:buNone/>
            </a:pPr>
            <a:r>
              <a:rPr lang="en-US" sz="2000" dirty="0"/>
              <a:t>Goal: Build a recommendation tool which identifies:</a:t>
            </a:r>
          </a:p>
          <a:p>
            <a:r>
              <a:rPr lang="en-US" sz="2000" dirty="0"/>
              <a:t>Road segments that are ideal for adding bike lanes</a:t>
            </a:r>
          </a:p>
          <a:p>
            <a:r>
              <a:rPr lang="en-US" sz="2000" dirty="0"/>
              <a:t>Current high risk bike lanes that can be improved</a:t>
            </a:r>
          </a:p>
        </p:txBody>
      </p:sp>
      <p:sp>
        <p:nvSpPr>
          <p:cNvPr id="63" name="Rectangle 52">
            <a:extLst>
              <a:ext uri="{FF2B5EF4-FFF2-40B4-BE49-F238E27FC236}">
                <a16:creationId xmlns:a16="http://schemas.microsoft.com/office/drawing/2014/main" id="{003713C1-2FB2-413B-BF91-3AE41726F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6100914"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Rectangle 54">
            <a:extLst>
              <a:ext uri="{FF2B5EF4-FFF2-40B4-BE49-F238E27FC236}">
                <a16:creationId xmlns:a16="http://schemas.microsoft.com/office/drawing/2014/main" id="{90795B4D-5022-4A7F-A01D-8D880B7CD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 name="Rectangle 56">
            <a:extLst>
              <a:ext uri="{FF2B5EF4-FFF2-40B4-BE49-F238E27FC236}">
                <a16:creationId xmlns:a16="http://schemas.microsoft.com/office/drawing/2014/main" id="{AFD19018-DE7C-4796-ADF2-AD2EB0FC0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screenshot of a cell phone&#10;&#10;Description automatically generated">
            <a:extLst>
              <a:ext uri="{FF2B5EF4-FFF2-40B4-BE49-F238E27FC236}">
                <a16:creationId xmlns:a16="http://schemas.microsoft.com/office/drawing/2014/main" id="{3EC3A5CD-00D1-48B1-9FA1-924D39637796}"/>
              </a:ext>
            </a:extLst>
          </p:cNvPr>
          <p:cNvPicPr>
            <a:picLocks noChangeAspect="1"/>
          </p:cNvPicPr>
          <p:nvPr/>
        </p:nvPicPr>
        <p:blipFill>
          <a:blip r:embed="rId2"/>
          <a:stretch>
            <a:fillRect/>
          </a:stretch>
        </p:blipFill>
        <p:spPr>
          <a:xfrm>
            <a:off x="7412349" y="3823379"/>
            <a:ext cx="3458198" cy="2496739"/>
          </a:xfrm>
          <a:prstGeom prst="rect">
            <a:avLst/>
          </a:prstGeom>
        </p:spPr>
      </p:pic>
      <p:sp>
        <p:nvSpPr>
          <p:cNvPr id="66" name="Rectangle 58">
            <a:extLst>
              <a:ext uri="{FF2B5EF4-FFF2-40B4-BE49-F238E27FC236}">
                <a16:creationId xmlns:a16="http://schemas.microsoft.com/office/drawing/2014/main" id="{B1A0A2C2-4F85-44AF-8708-8DCA4B550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9624"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screenshot of a cell phone&#10;&#10;Description automatically generated">
            <a:extLst>
              <a:ext uri="{FF2B5EF4-FFF2-40B4-BE49-F238E27FC236}">
                <a16:creationId xmlns:a16="http://schemas.microsoft.com/office/drawing/2014/main" id="{B4F9F6E9-F925-4693-83C8-2E32B51922F1}"/>
              </a:ext>
            </a:extLst>
          </p:cNvPr>
          <p:cNvPicPr>
            <a:picLocks noChangeAspect="1"/>
          </p:cNvPicPr>
          <p:nvPr/>
        </p:nvPicPr>
        <p:blipFill>
          <a:blip r:embed="rId3"/>
          <a:stretch>
            <a:fillRect/>
          </a:stretch>
        </p:blipFill>
        <p:spPr>
          <a:xfrm>
            <a:off x="9502775" y="790459"/>
            <a:ext cx="2364317" cy="180236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E346472F-01DB-45C2-BE93-492E697C3465}"/>
              </a:ext>
            </a:extLst>
          </p:cNvPr>
          <p:cNvPicPr>
            <a:picLocks noChangeAspect="1"/>
          </p:cNvPicPr>
          <p:nvPr/>
        </p:nvPicPr>
        <p:blipFill>
          <a:blip r:embed="rId4"/>
          <a:stretch>
            <a:fillRect/>
          </a:stretch>
        </p:blipFill>
        <p:spPr>
          <a:xfrm>
            <a:off x="6345951" y="790459"/>
            <a:ext cx="2629898" cy="1828191"/>
          </a:xfrm>
          <a:prstGeom prst="rect">
            <a:avLst/>
          </a:prstGeom>
        </p:spPr>
      </p:pic>
      <p:sp>
        <p:nvSpPr>
          <p:cNvPr id="18" name="Content Placeholder 2">
            <a:extLst>
              <a:ext uri="{FF2B5EF4-FFF2-40B4-BE49-F238E27FC236}">
                <a16:creationId xmlns:a16="http://schemas.microsoft.com/office/drawing/2014/main" id="{3DE9467E-D5A4-43AD-932D-AB1FAE30A901}"/>
              </a:ext>
            </a:extLst>
          </p:cNvPr>
          <p:cNvSpPr txBox="1">
            <a:spLocks/>
          </p:cNvSpPr>
          <p:nvPr/>
        </p:nvSpPr>
        <p:spPr>
          <a:xfrm>
            <a:off x="481025" y="413343"/>
            <a:ext cx="4595071" cy="20788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Data Source: City of Boston</a:t>
            </a:r>
          </a:p>
          <a:p>
            <a:r>
              <a:rPr lang="en-US" sz="2000" dirty="0"/>
              <a:t>Current Bike Network </a:t>
            </a:r>
          </a:p>
          <a:p>
            <a:r>
              <a:rPr lang="en-US" sz="2000" dirty="0"/>
              <a:t>Boston Street Segments</a:t>
            </a:r>
          </a:p>
          <a:p>
            <a:r>
              <a:rPr lang="en-US" sz="2000" dirty="0"/>
              <a:t>Accident data past 5 years</a:t>
            </a:r>
          </a:p>
          <a:p>
            <a:pPr marL="0" indent="0">
              <a:buNone/>
            </a:pPr>
            <a:endParaRPr lang="en-US" sz="2000" dirty="0"/>
          </a:p>
        </p:txBody>
      </p:sp>
    </p:spTree>
    <p:extLst>
      <p:ext uri="{BB962C8B-B14F-4D97-AF65-F5344CB8AC3E}">
        <p14:creationId xmlns:p14="http://schemas.microsoft.com/office/powerpoint/2010/main" val="200294043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166</Words>
  <Application>Microsoft Office PowerPoint</Application>
  <PresentationFormat>Widescreen</PresentationFormat>
  <Paragraphs>20</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Improving Boston’s Bike Infrastructure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Boston’s Bike Infrastructure</dc:title>
  <dc:creator>Rami Subramaniam</dc:creator>
  <cp:lastModifiedBy>Rami Subramaniam</cp:lastModifiedBy>
  <cp:revision>4</cp:revision>
  <dcterms:created xsi:type="dcterms:W3CDTF">2020-07-13T23:21:05Z</dcterms:created>
  <dcterms:modified xsi:type="dcterms:W3CDTF">2020-07-13T23:55:30Z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e60bcce-d4df-47e1-9234-cfe82b789499_Enabled">
    <vt:lpwstr>true</vt:lpwstr>
  </property>
  <property fmtid="{D5CDD505-2E9C-101B-9397-08002B2CF9AE}" pid="3" name="MSIP_Label_ce60bcce-d4df-47e1-9234-cfe82b789499_SetDate">
    <vt:lpwstr>2020-07-13T23:55:30Z</vt:lpwstr>
  </property>
  <property fmtid="{D5CDD505-2E9C-101B-9397-08002B2CF9AE}" pid="4" name="MSIP_Label_ce60bcce-d4df-47e1-9234-cfe82b789499_Method">
    <vt:lpwstr>Standard</vt:lpwstr>
  </property>
  <property fmtid="{D5CDD505-2E9C-101B-9397-08002B2CF9AE}" pid="5" name="MSIP_Label_ce60bcce-d4df-47e1-9234-cfe82b789499_Name">
    <vt:lpwstr>ce60bcce-d4df-47e1-9234-cfe82b789499</vt:lpwstr>
  </property>
  <property fmtid="{D5CDD505-2E9C-101B-9397-08002B2CF9AE}" pid="6" name="MSIP_Label_ce60bcce-d4df-47e1-9234-cfe82b789499_SiteId">
    <vt:lpwstr>4494342c-10c2-46ae-a60c-c172122e8b05</vt:lpwstr>
  </property>
  <property fmtid="{D5CDD505-2E9C-101B-9397-08002B2CF9AE}" pid="7" name="MSIP_Label_ce60bcce-d4df-47e1-9234-cfe82b789499_ActionId">
    <vt:lpwstr>a4cbdadc-cf0b-428f-8a15-b5ee9976193e</vt:lpwstr>
  </property>
  <property fmtid="{D5CDD505-2E9C-101B-9397-08002B2CF9AE}" pid="8" name="MSIP_Label_ce60bcce-d4df-47e1-9234-cfe82b789499_ContentBits">
    <vt:lpwstr>2</vt:lpwstr>
  </property>
</Properties>
</file>